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2.pn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eae85c8f5e_0_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eae85c8f5e_0_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eae85c8f5e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eae85c8f5e_0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eae85c8f5e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eae85c8f5e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f88252dc4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f88252dc4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f88252dc4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f88252dc4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eae85c8f5e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eae85c8f5e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8.jp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8.jp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8.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7497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Paidy</a:t>
            </a:r>
            <a:endParaRPr sz="4800">
              <a:solidFill>
                <a:srgbClr val="000000"/>
              </a:solidFill>
            </a:endParaRPr>
          </a:p>
          <a:p>
            <a:pPr indent="0" lvl="0" marL="0" rtl="0" algn="l">
              <a:spcBef>
                <a:spcPts val="0"/>
              </a:spcBef>
              <a:spcAft>
                <a:spcPts val="0"/>
              </a:spcAft>
              <a:buNone/>
            </a:pPr>
            <a:r>
              <a:rPr lang="en-GB" sz="4800">
                <a:solidFill>
                  <a:srgbClr val="000000"/>
                </a:solidFill>
              </a:rPr>
              <a:t>DSE Technical Challenge</a:t>
            </a:r>
            <a:endParaRPr sz="4800">
              <a:solidFill>
                <a:srgbClr val="000000"/>
              </a:solidFill>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Technical Assessment : Findings</a:t>
            </a:r>
            <a:endParaRPr b="1" sz="1400"/>
          </a:p>
        </p:txBody>
      </p:sp>
      <p:sp>
        <p:nvSpPr>
          <p:cNvPr id="178" name="Google Shape;178;p18"/>
          <p:cNvSpPr/>
          <p:nvPr/>
        </p:nvSpPr>
        <p:spPr>
          <a:xfrm>
            <a:off x="255050" y="204050"/>
            <a:ext cx="8680200" cy="59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7"/>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Structuring</a:t>
            </a:r>
            <a:endParaRPr/>
          </a:p>
          <a:p>
            <a:pPr indent="0" lvl="0" marL="0" rtl="0" algn="l">
              <a:spcBef>
                <a:spcPts val="0"/>
              </a:spcBef>
              <a:spcAft>
                <a:spcPts val="0"/>
              </a:spcAft>
              <a:buNone/>
            </a:pPr>
            <a:r>
              <a:rPr b="0" lang="en-GB"/>
              <a:t>02</a:t>
            </a:r>
            <a:endParaRPr b="0"/>
          </a:p>
        </p:txBody>
      </p:sp>
      <p:sp>
        <p:nvSpPr>
          <p:cNvPr id="278" name="Google Shape;278;p27"/>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Setting up the DB is also an important task, how you want the schemas to bw, what relations will it have with other tables and etc. As for this assignment there was only one table so it was pretty much small task, but in interconnected systems it will be </a:t>
            </a:r>
            <a:r>
              <a:rPr lang="en-GB" sz="1100"/>
              <a:t>important</a:t>
            </a:r>
            <a:r>
              <a:rPr lang="en-GB" sz="1100"/>
              <a:t> to have relationships defined and dictionaries maintained so every stakeholder is aware when accessing the data.</a:t>
            </a:r>
            <a:endParaRPr sz="1100"/>
          </a:p>
        </p:txBody>
      </p:sp>
      <p:pic>
        <p:nvPicPr>
          <p:cNvPr descr="shutterstock_368732306.jpg" id="279" name="Google Shape;279;p27"/>
          <p:cNvPicPr preferRelativeResize="0"/>
          <p:nvPr/>
        </p:nvPicPr>
        <p:blipFill rotWithShape="1">
          <a:blip r:embed="rId3">
            <a:alphaModFix/>
          </a:blip>
          <a:srcRect b="0" l="29621" r="29621" t="4942"/>
          <a:stretch/>
        </p:blipFill>
        <p:spPr>
          <a:xfrm>
            <a:off x="5250600" y="1184600"/>
            <a:ext cx="3893394" cy="3262597"/>
          </a:xfrm>
          <a:prstGeom prst="rect">
            <a:avLst/>
          </a:prstGeom>
          <a:noFill/>
          <a:ln>
            <a:noFill/>
          </a:ln>
        </p:spPr>
      </p:pic>
      <p:pic>
        <p:nvPicPr>
          <p:cNvPr id="280" name="Google Shape;280;p27"/>
          <p:cNvPicPr preferRelativeResize="0"/>
          <p:nvPr/>
        </p:nvPicPr>
        <p:blipFill>
          <a:blip r:embed="rId4">
            <a:alphaModFix/>
          </a:blip>
          <a:stretch>
            <a:fillRect/>
          </a:stretch>
        </p:blipFill>
        <p:spPr>
          <a:xfrm>
            <a:off x="5250600" y="1184600"/>
            <a:ext cx="3893400" cy="3227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8"/>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Pre-Processing</a:t>
            </a:r>
            <a:endParaRPr/>
          </a:p>
          <a:p>
            <a:pPr indent="0" lvl="0" marL="0" rtl="0" algn="l">
              <a:spcBef>
                <a:spcPts val="0"/>
              </a:spcBef>
              <a:spcAft>
                <a:spcPts val="0"/>
              </a:spcAft>
              <a:buNone/>
            </a:pPr>
            <a:r>
              <a:rPr b="0" lang="en-GB"/>
              <a:t>03</a:t>
            </a:r>
            <a:endParaRPr b="0"/>
          </a:p>
        </p:txBody>
      </p:sp>
      <p:sp>
        <p:nvSpPr>
          <p:cNvPr id="286" name="Google Shape;286;p28"/>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I believe in GIGO. If you feed the model Garbage it will give out Garbage. So one of the most undermined but most useful task of data pipelines are preprocessing. We have clean the data and </a:t>
            </a:r>
            <a:r>
              <a:rPr lang="en-GB" sz="1100"/>
              <a:t>understand</a:t>
            </a:r>
            <a:r>
              <a:rPr lang="en-GB" sz="1100"/>
              <a:t> it how they are  using visualizations.</a:t>
            </a:r>
            <a:endParaRPr sz="1100"/>
          </a:p>
        </p:txBody>
      </p:sp>
      <p:pic>
        <p:nvPicPr>
          <p:cNvPr descr="shutterstock_368732306.jpg" id="287" name="Google Shape;287;p28"/>
          <p:cNvPicPr preferRelativeResize="0"/>
          <p:nvPr/>
        </p:nvPicPr>
        <p:blipFill rotWithShape="1">
          <a:blip r:embed="rId3">
            <a:alphaModFix/>
          </a:blip>
          <a:srcRect b="0" l="29621" r="29621" t="4942"/>
          <a:stretch/>
        </p:blipFill>
        <p:spPr>
          <a:xfrm>
            <a:off x="5288025" y="1184600"/>
            <a:ext cx="3855978" cy="3262597"/>
          </a:xfrm>
          <a:prstGeom prst="rect">
            <a:avLst/>
          </a:prstGeom>
          <a:noFill/>
          <a:ln>
            <a:noFill/>
          </a:ln>
        </p:spPr>
      </p:pic>
      <p:pic>
        <p:nvPicPr>
          <p:cNvPr id="288" name="Google Shape;288;p28"/>
          <p:cNvPicPr preferRelativeResize="0"/>
          <p:nvPr/>
        </p:nvPicPr>
        <p:blipFill>
          <a:blip r:embed="rId4">
            <a:alphaModFix/>
          </a:blip>
          <a:stretch>
            <a:fillRect/>
          </a:stretch>
        </p:blipFill>
        <p:spPr>
          <a:xfrm>
            <a:off x="4896950" y="1184600"/>
            <a:ext cx="4247051" cy="3262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9"/>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Imputation</a:t>
            </a:r>
            <a:endParaRPr/>
          </a:p>
          <a:p>
            <a:pPr indent="0" lvl="0" marL="0" rtl="0" algn="l">
              <a:spcBef>
                <a:spcPts val="0"/>
              </a:spcBef>
              <a:spcAft>
                <a:spcPts val="0"/>
              </a:spcAft>
              <a:buNone/>
            </a:pPr>
            <a:r>
              <a:rPr b="0" lang="en-GB"/>
              <a:t>04</a:t>
            </a:r>
            <a:endParaRPr b="0"/>
          </a:p>
        </p:txBody>
      </p:sp>
      <p:sp>
        <p:nvSpPr>
          <p:cNvPr id="294" name="Google Shape;294;p29"/>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Once we have listed the possible outliers, it is for us to clean them using techniques like Imputations, Replacing by central tendency, simply dropping. This helps in retain data and some noise to the data which might help in reducing overfitting when modelling.</a:t>
            </a:r>
            <a:endParaRPr sz="1100"/>
          </a:p>
        </p:txBody>
      </p:sp>
      <p:sp>
        <p:nvSpPr>
          <p:cNvPr id="295" name="Google Shape;295;p29"/>
          <p:cNvSpPr txBox="1"/>
          <p:nvPr/>
        </p:nvSpPr>
        <p:spPr>
          <a:xfrm>
            <a:off x="5281475" y="3430588"/>
            <a:ext cx="14790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FFFFFF"/>
                </a:solidFill>
              </a:rPr>
              <a:t>QUICK IP</a:t>
            </a:r>
            <a:endParaRPr b="1" sz="1200">
              <a:solidFill>
                <a:srgbClr val="FFFFFF"/>
              </a:solidFill>
            </a:endParaRPr>
          </a:p>
          <a:p>
            <a:pPr indent="0" lvl="0" marL="0" rtl="0" algn="l">
              <a:lnSpc>
                <a:spcPct val="115000"/>
              </a:lnSpc>
              <a:spcBef>
                <a:spcPts val="0"/>
              </a:spcBef>
              <a:spcAft>
                <a:spcPts val="0"/>
              </a:spcAft>
              <a:buNone/>
            </a:pPr>
            <a:r>
              <a:t/>
            </a:r>
            <a:endParaRPr sz="700">
              <a:solidFill>
                <a:srgbClr val="FFFFFF"/>
              </a:solidFill>
            </a:endParaRPr>
          </a:p>
          <a:p>
            <a:pPr indent="0" lvl="0" marL="0" rtl="0" algn="l">
              <a:lnSpc>
                <a:spcPct val="115000"/>
              </a:lnSpc>
              <a:spcBef>
                <a:spcPts val="0"/>
              </a:spcBef>
              <a:spcAft>
                <a:spcPts val="0"/>
              </a:spcAft>
              <a:buNone/>
            </a:pPr>
            <a:r>
              <a:rPr lang="en-GB" sz="700">
                <a:solidFill>
                  <a:srgbClr val="D9F0FF"/>
                </a:solidFill>
              </a:rPr>
              <a:t>Try right clicking on a photo and using "Replace Image" to show your own photo.</a:t>
            </a:r>
            <a:endParaRPr sz="700">
              <a:solidFill>
                <a:srgbClr val="D9F0FF"/>
              </a:solidFill>
            </a:endParaRPr>
          </a:p>
        </p:txBody>
      </p:sp>
      <p:pic>
        <p:nvPicPr>
          <p:cNvPr descr="shutterstock_368732306.jpg" id="296" name="Google Shape;296;p29"/>
          <p:cNvPicPr preferRelativeResize="0"/>
          <p:nvPr/>
        </p:nvPicPr>
        <p:blipFill rotWithShape="1">
          <a:blip r:embed="rId3">
            <a:alphaModFix/>
          </a:blip>
          <a:srcRect b="0" l="29621" r="29621" t="4942"/>
          <a:stretch/>
        </p:blipFill>
        <p:spPr>
          <a:xfrm>
            <a:off x="5250600" y="1184600"/>
            <a:ext cx="3893394" cy="326259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0"/>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Knowledge Discovery in Data (KDD)</a:t>
            </a:r>
            <a:endParaRPr/>
          </a:p>
          <a:p>
            <a:pPr indent="0" lvl="0" marL="0" rtl="0" algn="l">
              <a:spcBef>
                <a:spcPts val="0"/>
              </a:spcBef>
              <a:spcAft>
                <a:spcPts val="0"/>
              </a:spcAft>
              <a:buNone/>
            </a:pPr>
            <a:r>
              <a:rPr b="0" lang="en-GB"/>
              <a:t>05</a:t>
            </a:r>
            <a:endParaRPr b="0"/>
          </a:p>
        </p:txBody>
      </p:sp>
      <p:sp>
        <p:nvSpPr>
          <p:cNvPr id="302" name="Google Shape;302;p30"/>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100"/>
          </a:p>
          <a:p>
            <a:pPr indent="0" lvl="0" marL="0" rtl="0" algn="l">
              <a:spcBef>
                <a:spcPts val="1600"/>
              </a:spcBef>
              <a:spcAft>
                <a:spcPts val="1600"/>
              </a:spcAft>
              <a:buNone/>
            </a:pPr>
            <a:r>
              <a:rPr lang="en-GB" sz="1100"/>
              <a:t>The last step is what i like to call is Knowledge discovery in data. Now that we are not afraid of GIGO anymore, we would focus on what trends and </a:t>
            </a:r>
            <a:r>
              <a:rPr lang="en-GB" sz="1100"/>
              <a:t>patterns</a:t>
            </a:r>
            <a:r>
              <a:rPr lang="en-GB" sz="1100"/>
              <a:t> the data have . Summarize the data,Pivoting, the central tendencies, deviations and as well look at the important features in data which will help on predicting the right output for the future.</a:t>
            </a:r>
            <a:endParaRPr sz="1100"/>
          </a:p>
        </p:txBody>
      </p:sp>
      <p:pic>
        <p:nvPicPr>
          <p:cNvPr descr="shutterstock_199014602.jpg" id="303" name="Google Shape;303;p30"/>
          <p:cNvPicPr preferRelativeResize="0"/>
          <p:nvPr/>
        </p:nvPicPr>
        <p:blipFill rotWithShape="1">
          <a:blip r:embed="rId3">
            <a:alphaModFix/>
          </a:blip>
          <a:srcRect b="14900" l="27866" r="791" t="2590"/>
          <a:stretch/>
        </p:blipFill>
        <p:spPr>
          <a:xfrm>
            <a:off x="5146750" y="1184600"/>
            <a:ext cx="3997249" cy="32625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1"/>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Conclusion</a:t>
            </a:r>
            <a:endParaRPr/>
          </a:p>
        </p:txBody>
      </p:sp>
      <p:sp>
        <p:nvSpPr>
          <p:cNvPr id="309" name="Google Shape;309;p31"/>
          <p:cNvSpPr txBox="1"/>
          <p:nvPr>
            <p:ph idx="1" type="body"/>
          </p:nvPr>
        </p:nvSpPr>
        <p:spPr>
          <a:xfrm>
            <a:off x="3605300" y="1068650"/>
            <a:ext cx="47982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Lorem ipsum dolor sit amet, consectetur adipiscing elit, sed do eiusmod tempor incididunt labore dolore magna aliqua. Lorem ipsum dolor sit amet, consectetur adipiscing elit. Lorem ipsum dolor sit amet, consectetur adipiscing elit, sed do eiusmod tempor incididunt labore dolore magna aliqua. Lorem ipsum dolor sit amet, consectetur adipiscing elit.</a:t>
            </a:r>
            <a:endParaRPr sz="1100"/>
          </a:p>
        </p:txBody>
      </p:sp>
      <p:sp>
        <p:nvSpPr>
          <p:cNvPr id="310" name="Google Shape;310;p31"/>
          <p:cNvSpPr txBox="1"/>
          <p:nvPr/>
        </p:nvSpPr>
        <p:spPr>
          <a:xfrm>
            <a:off x="9923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Ingestion</a:t>
            </a:r>
            <a:endParaRPr b="1" sz="800">
              <a:solidFill>
                <a:schemeClr val="dk1"/>
              </a:solidFill>
              <a:latin typeface="Lato"/>
              <a:ea typeface="Lato"/>
              <a:cs typeface="Lato"/>
              <a:sym typeface="Lato"/>
            </a:endParaRPr>
          </a:p>
        </p:txBody>
      </p:sp>
      <p:sp>
        <p:nvSpPr>
          <p:cNvPr id="311" name="Google Shape;311;p31"/>
          <p:cNvSpPr txBox="1"/>
          <p:nvPr/>
        </p:nvSpPr>
        <p:spPr>
          <a:xfrm>
            <a:off x="7229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1</a:t>
            </a:r>
            <a:endParaRPr b="1" sz="4800">
              <a:solidFill>
                <a:schemeClr val="dk1"/>
              </a:solidFill>
              <a:latin typeface="Lato"/>
              <a:ea typeface="Lato"/>
              <a:cs typeface="Lato"/>
              <a:sym typeface="Lato"/>
            </a:endParaRPr>
          </a:p>
        </p:txBody>
      </p:sp>
      <p:sp>
        <p:nvSpPr>
          <p:cNvPr id="312" name="Google Shape;312;p31"/>
          <p:cNvSpPr txBox="1"/>
          <p:nvPr/>
        </p:nvSpPr>
        <p:spPr>
          <a:xfrm>
            <a:off x="8426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1 command to ingest data for any type of engine i.e. MySQL, PostSQL, Spark, MongoDB</a:t>
            </a:r>
            <a:endParaRPr b="1" sz="1100">
              <a:solidFill>
                <a:schemeClr val="accent1"/>
              </a:solidFill>
              <a:latin typeface="Lato"/>
              <a:ea typeface="Lato"/>
              <a:cs typeface="Lato"/>
              <a:sym typeface="Lato"/>
            </a:endParaRPr>
          </a:p>
        </p:txBody>
      </p:sp>
      <p:cxnSp>
        <p:nvCxnSpPr>
          <p:cNvPr id="313" name="Google Shape;313;p31"/>
          <p:cNvCxnSpPr/>
          <p:nvPr/>
        </p:nvCxnSpPr>
        <p:spPr>
          <a:xfrm>
            <a:off x="32243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314" name="Google Shape;314;p31"/>
          <p:cNvSpPr txBox="1"/>
          <p:nvPr/>
        </p:nvSpPr>
        <p:spPr>
          <a:xfrm>
            <a:off x="36876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Cleaning</a:t>
            </a:r>
            <a:endParaRPr b="1" sz="800">
              <a:solidFill>
                <a:schemeClr val="dk1"/>
              </a:solidFill>
              <a:latin typeface="Lato"/>
              <a:ea typeface="Lato"/>
              <a:cs typeface="Lato"/>
              <a:sym typeface="Lato"/>
            </a:endParaRPr>
          </a:p>
        </p:txBody>
      </p:sp>
      <p:sp>
        <p:nvSpPr>
          <p:cNvPr id="315" name="Google Shape;315;p31"/>
          <p:cNvSpPr txBox="1"/>
          <p:nvPr/>
        </p:nvSpPr>
        <p:spPr>
          <a:xfrm>
            <a:off x="34182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40K</a:t>
            </a:r>
            <a:endParaRPr b="1" sz="4800">
              <a:solidFill>
                <a:schemeClr val="dk1"/>
              </a:solidFill>
              <a:latin typeface="Lato"/>
              <a:ea typeface="Lato"/>
              <a:cs typeface="Lato"/>
              <a:sym typeface="Lato"/>
            </a:endParaRPr>
          </a:p>
        </p:txBody>
      </p:sp>
      <p:sp>
        <p:nvSpPr>
          <p:cNvPr id="316" name="Google Shape;316;p31"/>
          <p:cNvSpPr txBox="1"/>
          <p:nvPr/>
        </p:nvSpPr>
        <p:spPr>
          <a:xfrm>
            <a:off x="35379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Records cleaned which might be potential outliers. GIGO reduction</a:t>
            </a:r>
            <a:endParaRPr b="1" sz="1100">
              <a:solidFill>
                <a:schemeClr val="accent1"/>
              </a:solidFill>
              <a:latin typeface="Lato"/>
              <a:ea typeface="Lato"/>
              <a:cs typeface="Lato"/>
              <a:sym typeface="Lato"/>
            </a:endParaRPr>
          </a:p>
        </p:txBody>
      </p:sp>
      <p:cxnSp>
        <p:nvCxnSpPr>
          <p:cNvPr id="317" name="Google Shape;317;p31"/>
          <p:cNvCxnSpPr/>
          <p:nvPr/>
        </p:nvCxnSpPr>
        <p:spPr>
          <a:xfrm>
            <a:off x="59196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318" name="Google Shape;318;p31"/>
          <p:cNvSpPr txBox="1"/>
          <p:nvPr/>
        </p:nvSpPr>
        <p:spPr>
          <a:xfrm>
            <a:off x="6382900" y="2706495"/>
            <a:ext cx="1768800" cy="229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800">
                <a:solidFill>
                  <a:schemeClr val="dk1"/>
                </a:solidFill>
                <a:latin typeface="Lato"/>
                <a:ea typeface="Lato"/>
                <a:cs typeface="Lato"/>
                <a:sym typeface="Lato"/>
              </a:rPr>
              <a:t>Trends and Patterns</a:t>
            </a:r>
            <a:endParaRPr b="1" sz="800">
              <a:solidFill>
                <a:schemeClr val="dk1"/>
              </a:solidFill>
              <a:latin typeface="Lato"/>
              <a:ea typeface="Lato"/>
              <a:cs typeface="Lato"/>
              <a:sym typeface="Lato"/>
            </a:endParaRPr>
          </a:p>
        </p:txBody>
      </p:sp>
      <p:sp>
        <p:nvSpPr>
          <p:cNvPr id="319" name="Google Shape;319;p31"/>
          <p:cNvSpPr txBox="1"/>
          <p:nvPr/>
        </p:nvSpPr>
        <p:spPr>
          <a:xfrm>
            <a:off x="61135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4800">
                <a:solidFill>
                  <a:schemeClr val="dk1"/>
                </a:solidFill>
                <a:latin typeface="Lato"/>
                <a:ea typeface="Lato"/>
                <a:cs typeface="Lato"/>
                <a:sym typeface="Lato"/>
              </a:rPr>
              <a:t>10</a:t>
            </a:r>
            <a:endParaRPr b="1" sz="4800">
              <a:solidFill>
                <a:schemeClr val="dk1"/>
              </a:solidFill>
              <a:latin typeface="Lato"/>
              <a:ea typeface="Lato"/>
              <a:cs typeface="Lato"/>
              <a:sym typeface="Lato"/>
            </a:endParaRPr>
          </a:p>
        </p:txBody>
      </p:sp>
      <p:sp>
        <p:nvSpPr>
          <p:cNvPr id="320" name="Google Shape;320;p31"/>
          <p:cNvSpPr txBox="1"/>
          <p:nvPr/>
        </p:nvSpPr>
        <p:spPr>
          <a:xfrm>
            <a:off x="62332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Observed Trends and Patterns including most important feature and </a:t>
            </a:r>
            <a:r>
              <a:rPr b="1" lang="en-GB" sz="1100">
                <a:solidFill>
                  <a:schemeClr val="accent1"/>
                </a:solidFill>
                <a:latin typeface="Lato"/>
                <a:ea typeface="Lato"/>
                <a:cs typeface="Lato"/>
                <a:sym typeface="Lato"/>
              </a:rPr>
              <a:t>correlation</a:t>
            </a:r>
            <a:r>
              <a:rPr b="1" lang="en-GB" sz="1100">
                <a:solidFill>
                  <a:schemeClr val="accent1"/>
                </a:solidFill>
                <a:latin typeface="Lato"/>
                <a:ea typeface="Lato"/>
                <a:cs typeface="Lato"/>
                <a:sym typeface="Lato"/>
              </a:rPr>
              <a:t> matrix</a:t>
            </a:r>
            <a:endParaRPr b="1" sz="1100">
              <a:solidFill>
                <a:schemeClr val="accen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2"/>
          <p:cNvSpPr txBox="1"/>
          <p:nvPr>
            <p:ph type="title"/>
          </p:nvPr>
        </p:nvSpPr>
        <p:spPr>
          <a:xfrm>
            <a:off x="729450" y="1367864"/>
            <a:ext cx="76884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Closing Remarks</a:t>
            </a:r>
            <a:endParaRPr sz="1000"/>
          </a:p>
        </p:txBody>
      </p:sp>
      <p:pic>
        <p:nvPicPr>
          <p:cNvPr descr="shutterstock_227447065.jpg" id="326" name="Google Shape;326;p32"/>
          <p:cNvPicPr preferRelativeResize="0"/>
          <p:nvPr/>
        </p:nvPicPr>
        <p:blipFill rotWithShape="1">
          <a:blip r:embed="rId3">
            <a:alphaModFix/>
          </a:blip>
          <a:srcRect b="11982" l="0" r="0" t="11982"/>
          <a:stretch/>
        </p:blipFill>
        <p:spPr>
          <a:xfrm>
            <a:off x="830400" y="2091180"/>
            <a:ext cx="2501199" cy="1267837"/>
          </a:xfrm>
          <a:prstGeom prst="rect">
            <a:avLst/>
          </a:prstGeom>
          <a:noFill/>
          <a:ln>
            <a:noFill/>
          </a:ln>
        </p:spPr>
      </p:pic>
      <p:sp>
        <p:nvSpPr>
          <p:cNvPr id="327" name="Google Shape;327;p32"/>
          <p:cNvSpPr txBox="1"/>
          <p:nvPr/>
        </p:nvSpPr>
        <p:spPr>
          <a:xfrm>
            <a:off x="862816" y="2418212"/>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01</a:t>
            </a:r>
            <a:r>
              <a:rPr b="1" lang="en-GB" sz="3000">
                <a:solidFill>
                  <a:srgbClr val="FFFFFF"/>
                </a:solidFill>
                <a:latin typeface="Lato"/>
                <a:ea typeface="Lato"/>
                <a:cs typeface="Lato"/>
                <a:sym typeface="Lato"/>
              </a:rPr>
              <a:t> </a:t>
            </a:r>
            <a:endParaRPr b="1" sz="3000">
              <a:solidFill>
                <a:srgbClr val="FFFFFF"/>
              </a:solidFill>
              <a:latin typeface="Raleway"/>
              <a:ea typeface="Raleway"/>
              <a:cs typeface="Raleway"/>
              <a:sym typeface="Raleway"/>
            </a:endParaRPr>
          </a:p>
        </p:txBody>
      </p:sp>
      <p:grpSp>
        <p:nvGrpSpPr>
          <p:cNvPr id="328" name="Google Shape;328;p32"/>
          <p:cNvGrpSpPr/>
          <p:nvPr/>
        </p:nvGrpSpPr>
        <p:grpSpPr>
          <a:xfrm>
            <a:off x="830400" y="3274596"/>
            <a:ext cx="2501700" cy="1353953"/>
            <a:chOff x="830400" y="3274596"/>
            <a:chExt cx="2501700" cy="1353953"/>
          </a:xfrm>
        </p:grpSpPr>
        <p:sp>
          <p:nvSpPr>
            <p:cNvPr id="329" name="Google Shape;329;p32"/>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2"/>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32"/>
          <p:cNvSpPr txBox="1"/>
          <p:nvPr>
            <p:ph type="title"/>
          </p:nvPr>
        </p:nvSpPr>
        <p:spPr>
          <a:xfrm>
            <a:off x="967528" y="3455478"/>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Thank you Paidy</a:t>
            </a:r>
            <a:endParaRPr sz="1000"/>
          </a:p>
        </p:txBody>
      </p:sp>
      <p:sp>
        <p:nvSpPr>
          <p:cNvPr id="332" name="Google Shape;332;p32"/>
          <p:cNvSpPr txBox="1"/>
          <p:nvPr>
            <p:ph idx="4294967295" type="body"/>
          </p:nvPr>
        </p:nvSpPr>
        <p:spPr>
          <a:xfrm>
            <a:off x="967528" y="3885655"/>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Thank you Paidy team for the opportunity</a:t>
            </a:r>
            <a:endParaRPr sz="800"/>
          </a:p>
        </p:txBody>
      </p:sp>
      <p:pic>
        <p:nvPicPr>
          <p:cNvPr descr="shutterstock_425821354.jpg" id="333" name="Google Shape;333;p32"/>
          <p:cNvPicPr preferRelativeResize="0"/>
          <p:nvPr/>
        </p:nvPicPr>
        <p:blipFill rotWithShape="1">
          <a:blip r:embed="rId4">
            <a:alphaModFix/>
          </a:blip>
          <a:srcRect b="12034" l="0" r="0" t="12034"/>
          <a:stretch/>
        </p:blipFill>
        <p:spPr>
          <a:xfrm>
            <a:off x="3332867" y="3359013"/>
            <a:ext cx="2501197" cy="1267831"/>
          </a:xfrm>
          <a:prstGeom prst="rect">
            <a:avLst/>
          </a:prstGeom>
          <a:noFill/>
          <a:ln>
            <a:noFill/>
          </a:ln>
        </p:spPr>
      </p:pic>
      <p:sp>
        <p:nvSpPr>
          <p:cNvPr id="334" name="Google Shape;334;p32"/>
          <p:cNvSpPr txBox="1"/>
          <p:nvPr/>
        </p:nvSpPr>
        <p:spPr>
          <a:xfrm>
            <a:off x="3389243" y="3563077"/>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2 </a:t>
            </a:r>
            <a:endParaRPr b="1" sz="3000">
              <a:solidFill>
                <a:srgbClr val="FFFFFF"/>
              </a:solidFill>
              <a:latin typeface="Raleway"/>
              <a:ea typeface="Raleway"/>
              <a:cs typeface="Raleway"/>
              <a:sym typeface="Raleway"/>
            </a:endParaRPr>
          </a:p>
        </p:txBody>
      </p:sp>
      <p:grpSp>
        <p:nvGrpSpPr>
          <p:cNvPr id="335" name="Google Shape;335;p32"/>
          <p:cNvGrpSpPr/>
          <p:nvPr/>
        </p:nvGrpSpPr>
        <p:grpSpPr>
          <a:xfrm flipH="1" rot="10800000">
            <a:off x="3332867" y="2091171"/>
            <a:ext cx="2501700" cy="1353953"/>
            <a:chOff x="830400" y="3274596"/>
            <a:chExt cx="2501700" cy="1353953"/>
          </a:xfrm>
        </p:grpSpPr>
        <p:sp>
          <p:nvSpPr>
            <p:cNvPr id="336" name="Google Shape;336;p32"/>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2"/>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 name="Google Shape;338;p32"/>
          <p:cNvSpPr txBox="1"/>
          <p:nvPr>
            <p:ph type="title"/>
          </p:nvPr>
        </p:nvSpPr>
        <p:spPr>
          <a:xfrm>
            <a:off x="3464303" y="2176242"/>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Technical Challenge</a:t>
            </a:r>
            <a:endParaRPr sz="1000"/>
          </a:p>
        </p:txBody>
      </p:sp>
      <p:sp>
        <p:nvSpPr>
          <p:cNvPr id="339" name="Google Shape;339;p32"/>
          <p:cNvSpPr txBox="1"/>
          <p:nvPr>
            <p:ph idx="4294967295" type="body"/>
          </p:nvPr>
        </p:nvSpPr>
        <p:spPr>
          <a:xfrm>
            <a:off x="3464303" y="2606419"/>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It was really fun, and i got to learn a lot as well by reading forums and stacks for this </a:t>
            </a:r>
            <a:r>
              <a:rPr lang="en-GB" sz="800"/>
              <a:t>particular</a:t>
            </a:r>
            <a:r>
              <a:rPr lang="en-GB" sz="800"/>
              <a:t> assignment</a:t>
            </a:r>
            <a:endParaRPr sz="800"/>
          </a:p>
        </p:txBody>
      </p:sp>
      <p:pic>
        <p:nvPicPr>
          <p:cNvPr descr="shutterstock_512483578.jpg" id="340" name="Google Shape;340;p32"/>
          <p:cNvPicPr preferRelativeResize="0"/>
          <p:nvPr/>
        </p:nvPicPr>
        <p:blipFill rotWithShape="1">
          <a:blip r:embed="rId5">
            <a:alphaModFix/>
          </a:blip>
          <a:srcRect b="11982" l="0" r="0" t="11982"/>
          <a:stretch/>
        </p:blipFill>
        <p:spPr>
          <a:xfrm>
            <a:off x="5832591" y="2091175"/>
            <a:ext cx="2501198" cy="1267840"/>
          </a:xfrm>
          <a:prstGeom prst="rect">
            <a:avLst/>
          </a:prstGeom>
          <a:noFill/>
          <a:ln>
            <a:noFill/>
          </a:ln>
        </p:spPr>
      </p:pic>
      <p:sp>
        <p:nvSpPr>
          <p:cNvPr id="341" name="Google Shape;341;p32"/>
          <p:cNvSpPr txBox="1"/>
          <p:nvPr/>
        </p:nvSpPr>
        <p:spPr>
          <a:xfrm>
            <a:off x="5856250" y="2418200"/>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a:t>
            </a:r>
            <a:r>
              <a:rPr b="1" lang="en-GB" sz="3000">
                <a:solidFill>
                  <a:srgbClr val="FFFFFF"/>
                </a:solidFill>
                <a:latin typeface="Lato"/>
                <a:ea typeface="Lato"/>
                <a:cs typeface="Lato"/>
                <a:sym typeface="Lato"/>
              </a:rPr>
              <a:t>3 </a:t>
            </a:r>
            <a:endParaRPr b="1" sz="3000">
              <a:solidFill>
                <a:srgbClr val="FFFFFF"/>
              </a:solidFill>
              <a:latin typeface="Raleway"/>
              <a:ea typeface="Raleway"/>
              <a:cs typeface="Raleway"/>
              <a:sym typeface="Raleway"/>
            </a:endParaRPr>
          </a:p>
        </p:txBody>
      </p:sp>
      <p:grpSp>
        <p:nvGrpSpPr>
          <p:cNvPr id="342" name="Google Shape;342;p32"/>
          <p:cNvGrpSpPr/>
          <p:nvPr/>
        </p:nvGrpSpPr>
        <p:grpSpPr>
          <a:xfrm>
            <a:off x="5832591" y="3274596"/>
            <a:ext cx="2501700" cy="1353953"/>
            <a:chOff x="830400" y="3274596"/>
            <a:chExt cx="2501700" cy="1353953"/>
          </a:xfrm>
        </p:grpSpPr>
        <p:sp>
          <p:nvSpPr>
            <p:cNvPr id="343" name="Google Shape;343;p32"/>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2"/>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 name="Google Shape;345;p32"/>
          <p:cNvSpPr txBox="1"/>
          <p:nvPr>
            <p:ph type="title"/>
          </p:nvPr>
        </p:nvSpPr>
        <p:spPr>
          <a:xfrm>
            <a:off x="5960978" y="3455478"/>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Next Rounds</a:t>
            </a:r>
            <a:endParaRPr sz="1000"/>
          </a:p>
        </p:txBody>
      </p:sp>
      <p:sp>
        <p:nvSpPr>
          <p:cNvPr id="346" name="Google Shape;346;p32"/>
          <p:cNvSpPr txBox="1"/>
          <p:nvPr>
            <p:ph idx="4294967295" type="body"/>
          </p:nvPr>
        </p:nvSpPr>
        <p:spPr>
          <a:xfrm>
            <a:off x="5960978" y="3885655"/>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Hoping to work with you and solve the Data Engineering Challenges</a:t>
            </a:r>
            <a:endParaRPr sz="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2" name="Shape 182"/>
        <p:cNvGrpSpPr/>
        <p:nvPr/>
      </p:nvGrpSpPr>
      <p:grpSpPr>
        <a:xfrm>
          <a:off x="0" y="0"/>
          <a:ext cx="0" cy="0"/>
          <a:chOff x="0" y="0"/>
          <a:chExt cx="0" cy="0"/>
        </a:xfrm>
      </p:grpSpPr>
      <p:sp>
        <p:nvSpPr>
          <p:cNvPr id="183" name="Google Shape;183;p19"/>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184" name="Google Shape;184;p19"/>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3">
                  <a:extLst>
                    <a:ext uri="{A12FA001-AC4F-418D-AE19-62706E023703}">
                      <ahyp:hlinkClr val="tx"/>
                    </a:ext>
                  </a:extLst>
                </a:hlinkClick>
              </a:rPr>
              <a:t>Overview</a:t>
            </a:r>
            <a:endParaRPr sz="1300">
              <a:solidFill>
                <a:srgbClr val="FFFFFF"/>
              </a:solidFill>
              <a:latin typeface="Raleway"/>
              <a:ea typeface="Raleway"/>
              <a:cs typeface="Raleway"/>
              <a:sym typeface="Raleway"/>
            </a:endParaRPr>
          </a:p>
        </p:txBody>
      </p:sp>
      <p:sp>
        <p:nvSpPr>
          <p:cNvPr id="185" name="Google Shape;185;p19"/>
          <p:cNvSpPr txBox="1"/>
          <p:nvPr/>
        </p:nvSpPr>
        <p:spPr>
          <a:xfrm>
            <a:off x="1293838" y="27049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4">
                  <a:extLst>
                    <a:ext uri="{A12FA001-AC4F-418D-AE19-62706E023703}">
                      <ahyp:hlinkClr val="tx"/>
                    </a:ext>
                  </a:extLst>
                </a:hlinkClick>
              </a:rPr>
              <a:t>Problems to solve</a:t>
            </a:r>
            <a:endParaRPr sz="1300">
              <a:solidFill>
                <a:srgbClr val="FFFFFF"/>
              </a:solidFill>
              <a:latin typeface="Raleway"/>
              <a:ea typeface="Raleway"/>
              <a:cs typeface="Raleway"/>
              <a:sym typeface="Raleway"/>
            </a:endParaRPr>
          </a:p>
        </p:txBody>
      </p:sp>
      <p:sp>
        <p:nvSpPr>
          <p:cNvPr id="186" name="Google Shape;186;p19"/>
          <p:cNvSpPr txBox="1"/>
          <p:nvPr/>
        </p:nvSpPr>
        <p:spPr>
          <a:xfrm>
            <a:off x="1293838" y="31066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5">
                  <a:extLst>
                    <a:ext uri="{A12FA001-AC4F-418D-AE19-62706E023703}">
                      <ahyp:hlinkClr val="tx"/>
                    </a:ext>
                  </a:extLst>
                </a:hlinkClick>
              </a:rPr>
              <a:t>Project objective</a:t>
            </a:r>
            <a:endParaRPr sz="1300">
              <a:solidFill>
                <a:srgbClr val="FFFFFF"/>
              </a:solidFill>
              <a:latin typeface="Raleway"/>
              <a:ea typeface="Raleway"/>
              <a:cs typeface="Raleway"/>
              <a:sym typeface="Raleway"/>
            </a:endParaRPr>
          </a:p>
        </p:txBody>
      </p:sp>
      <p:sp>
        <p:nvSpPr>
          <p:cNvPr id="187" name="Google Shape;187;p19"/>
          <p:cNvSpPr txBox="1"/>
          <p:nvPr/>
        </p:nvSpPr>
        <p:spPr>
          <a:xfrm>
            <a:off x="1293838" y="35083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Methodology</a:t>
            </a:r>
            <a:endParaRPr sz="1300">
              <a:solidFill>
                <a:srgbClr val="FFFFFF"/>
              </a:solidFill>
              <a:latin typeface="Raleway"/>
              <a:ea typeface="Raleway"/>
              <a:cs typeface="Raleway"/>
              <a:sym typeface="Raleway"/>
            </a:endParaRPr>
          </a:p>
        </p:txBody>
      </p:sp>
      <p:sp>
        <p:nvSpPr>
          <p:cNvPr id="188" name="Google Shape;188;p19"/>
          <p:cNvSpPr txBox="1"/>
          <p:nvPr/>
        </p:nvSpPr>
        <p:spPr>
          <a:xfrm>
            <a:off x="3448432" y="23032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Data Ingestion </a:t>
            </a:r>
            <a:endParaRPr sz="1300">
              <a:solidFill>
                <a:srgbClr val="FFFFFF"/>
              </a:solidFill>
              <a:latin typeface="Raleway"/>
              <a:ea typeface="Raleway"/>
              <a:cs typeface="Raleway"/>
              <a:sym typeface="Raleway"/>
            </a:endParaRPr>
          </a:p>
        </p:txBody>
      </p:sp>
      <p:sp>
        <p:nvSpPr>
          <p:cNvPr id="189" name="Google Shape;189;p19"/>
          <p:cNvSpPr txBox="1"/>
          <p:nvPr/>
        </p:nvSpPr>
        <p:spPr>
          <a:xfrm>
            <a:off x="3448424" y="2704925"/>
            <a:ext cx="1916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Data Pre-Processing</a:t>
            </a:r>
            <a:endParaRPr sz="1300">
              <a:solidFill>
                <a:srgbClr val="FFFFFF"/>
              </a:solidFill>
              <a:latin typeface="Raleway"/>
              <a:ea typeface="Raleway"/>
              <a:cs typeface="Raleway"/>
              <a:sym typeface="Raleway"/>
            </a:endParaRPr>
          </a:p>
        </p:txBody>
      </p:sp>
      <p:sp>
        <p:nvSpPr>
          <p:cNvPr id="190" name="Google Shape;190;p19"/>
          <p:cNvSpPr txBox="1"/>
          <p:nvPr/>
        </p:nvSpPr>
        <p:spPr>
          <a:xfrm>
            <a:off x="3448432" y="31066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Data Exploration</a:t>
            </a:r>
            <a:endParaRPr sz="1300">
              <a:solidFill>
                <a:srgbClr val="FFFFFF"/>
              </a:solidFill>
              <a:latin typeface="Raleway"/>
              <a:ea typeface="Raleway"/>
              <a:cs typeface="Raleway"/>
              <a:sym typeface="Raleway"/>
            </a:endParaRPr>
          </a:p>
        </p:txBody>
      </p:sp>
      <p:sp>
        <p:nvSpPr>
          <p:cNvPr id="191" name="Google Shape;191;p19"/>
          <p:cNvSpPr txBox="1"/>
          <p:nvPr/>
        </p:nvSpPr>
        <p:spPr>
          <a:xfrm>
            <a:off x="3448424" y="3508325"/>
            <a:ext cx="1865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Trends and Patterns</a:t>
            </a:r>
            <a:endParaRPr sz="1300">
              <a:solidFill>
                <a:srgbClr val="FFFFFF"/>
              </a:solidFill>
              <a:latin typeface="Raleway"/>
              <a:ea typeface="Raleway"/>
              <a:cs typeface="Raleway"/>
              <a:sym typeface="Raleway"/>
            </a:endParaRPr>
          </a:p>
        </p:txBody>
      </p:sp>
      <p:sp>
        <p:nvSpPr>
          <p:cNvPr id="192" name="Google Shape;192;p19"/>
          <p:cNvSpPr txBox="1"/>
          <p:nvPr/>
        </p:nvSpPr>
        <p:spPr>
          <a:xfrm>
            <a:off x="5611122" y="2303225"/>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rgbClr val="FFFFFF"/>
              </a:solidFill>
              <a:latin typeface="Raleway"/>
              <a:ea typeface="Raleway"/>
              <a:cs typeface="Raleway"/>
              <a:sym typeface="Raleway"/>
            </a:endParaRPr>
          </a:p>
        </p:txBody>
      </p:sp>
      <p:sp>
        <p:nvSpPr>
          <p:cNvPr id="193" name="Google Shape;193;p19"/>
          <p:cNvSpPr txBox="1"/>
          <p:nvPr/>
        </p:nvSpPr>
        <p:spPr>
          <a:xfrm>
            <a:off x="5611135" y="27049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Conclusion</a:t>
            </a:r>
            <a:endParaRPr sz="1300">
              <a:solidFill>
                <a:srgbClr val="FFFFFF"/>
              </a:solidFill>
              <a:latin typeface="Raleway"/>
              <a:ea typeface="Raleway"/>
              <a:cs typeface="Raleway"/>
              <a:sym typeface="Raleway"/>
            </a:endParaRPr>
          </a:p>
        </p:txBody>
      </p:sp>
      <p:sp>
        <p:nvSpPr>
          <p:cNvPr id="194" name="Google Shape;194;p19"/>
          <p:cNvSpPr txBox="1"/>
          <p:nvPr/>
        </p:nvSpPr>
        <p:spPr>
          <a:xfrm>
            <a:off x="5611123" y="3106625"/>
            <a:ext cx="15558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Closing Remarks</a:t>
            </a:r>
            <a:endParaRPr sz="1300">
              <a:solidFill>
                <a:srgbClr val="FFFFFF"/>
              </a:solidFill>
              <a:latin typeface="Raleway"/>
              <a:ea typeface="Raleway"/>
              <a:cs typeface="Raleway"/>
              <a:sym typeface="Raleway"/>
            </a:endParaRPr>
          </a:p>
        </p:txBody>
      </p:sp>
      <p:sp>
        <p:nvSpPr>
          <p:cNvPr id="195" name="Google Shape;195;p19"/>
          <p:cNvSpPr/>
          <p:nvPr/>
        </p:nvSpPr>
        <p:spPr>
          <a:xfrm>
            <a:off x="280550" y="76525"/>
            <a:ext cx="8782200" cy="348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01" name="Google Shape;201;p20"/>
          <p:cNvSpPr txBox="1"/>
          <p:nvPr>
            <p:ph idx="1" type="body"/>
          </p:nvPr>
        </p:nvSpPr>
        <p:spPr>
          <a:xfrm>
            <a:off x="1295325" y="2078875"/>
            <a:ext cx="7122900" cy="151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The following presentation is the part of the Paidy Recruitment for DSE position. The problem statement is </a:t>
            </a:r>
            <a:endParaRPr sz="1100"/>
          </a:p>
          <a:p>
            <a:pPr indent="0" lvl="0" marL="0" rtl="0" algn="l">
              <a:spcBef>
                <a:spcPts val="1600"/>
              </a:spcBef>
              <a:spcAft>
                <a:spcPts val="1600"/>
              </a:spcAft>
              <a:buNone/>
            </a:pPr>
            <a:r>
              <a:rPr lang="en-GB" sz="1100"/>
              <a:t>“</a:t>
            </a:r>
            <a:r>
              <a:rPr b="1" lang="en-GB" sz="1100">
                <a:solidFill>
                  <a:srgbClr val="000000"/>
                </a:solidFill>
                <a:latin typeface="Arial"/>
                <a:ea typeface="Arial"/>
                <a:cs typeface="Arial"/>
                <a:sym typeface="Arial"/>
              </a:rPr>
              <a:t>The Problem Data Ingestion and Descriptive Analytics has the impact of untimed ETL, unavailability of data across organization which affects the Data Scientists and Product Engineers to understand the data and get a hand on it, so a good starting point would be starting with Data Pipelines and Decriptive Statistics so information can be passed on to them using various tools and data is made available with richer meta-data.”</a:t>
            </a:r>
            <a:endParaRPr sz="1100"/>
          </a:p>
        </p:txBody>
      </p:sp>
      <p:pic>
        <p:nvPicPr>
          <p:cNvPr descr="shutterstock_429987889_edited.jpg" id="202" name="Google Shape;202;p2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Problems to solve</a:t>
            </a:r>
            <a:endParaRPr/>
          </a:p>
        </p:txBody>
      </p:sp>
      <p:sp>
        <p:nvSpPr>
          <p:cNvPr id="208" name="Google Shape;208;p21"/>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09" name="Google Shape;209;p21"/>
          <p:cNvSpPr txBox="1"/>
          <p:nvPr>
            <p:ph idx="1" type="body"/>
          </p:nvPr>
        </p:nvSpPr>
        <p:spPr>
          <a:xfrm>
            <a:off x="1847691" y="1903750"/>
            <a:ext cx="2832900" cy="10518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b="1" lang="en-GB">
                <a:solidFill>
                  <a:srgbClr val="000000"/>
                </a:solidFill>
                <a:latin typeface="Arial"/>
                <a:ea typeface="Arial"/>
                <a:cs typeface="Arial"/>
                <a:sym typeface="Arial"/>
              </a:rPr>
              <a:t>Data Ingestion</a:t>
            </a:r>
            <a:endParaRPr b="1">
              <a:solidFill>
                <a:srgbClr val="000000"/>
              </a:solidFill>
              <a:latin typeface="Arial"/>
              <a:ea typeface="Arial"/>
              <a:cs typeface="Arial"/>
              <a:sym typeface="Arial"/>
            </a:endParaRPr>
          </a:p>
          <a:p>
            <a:pPr indent="0" lvl="0" marL="0" rtl="0" algn="l">
              <a:spcBef>
                <a:spcPts val="1200"/>
              </a:spcBef>
              <a:spcAft>
                <a:spcPts val="0"/>
              </a:spcAft>
              <a:buNone/>
            </a:pPr>
            <a:r>
              <a:rPr lang="en-GB" sz="1100"/>
              <a:t>You should expect to receive files with data (assume the same format) so your solution should be able to ingest them on a regular basis (e.g. every hour or day).</a:t>
            </a:r>
            <a:endParaRPr sz="1100"/>
          </a:p>
          <a:p>
            <a:pPr indent="0" lvl="0" marL="0" rtl="0" algn="l">
              <a:spcBef>
                <a:spcPts val="1200"/>
              </a:spcBef>
              <a:spcAft>
                <a:spcPts val="0"/>
              </a:spcAft>
              <a:buNone/>
            </a:pPr>
            <a:r>
              <a:rPr lang="en-GB" sz="1100"/>
              <a:t>The data should be stored in a central place and accessible/readable by multiple data scientists (even in parallel).</a:t>
            </a:r>
            <a:endParaRPr sz="1100"/>
          </a:p>
          <a:p>
            <a:pPr indent="0" lvl="0" marL="0" rtl="0" algn="l">
              <a:spcBef>
                <a:spcPts val="1200"/>
              </a:spcBef>
              <a:spcAft>
                <a:spcPts val="0"/>
              </a:spcAft>
              <a:buNone/>
            </a:pPr>
            <a:r>
              <a:rPr lang="en-GB" sz="1100"/>
              <a:t>It is up to you to choose the underlying data storage/compute engine/database you use, but the data should also be accessible via SQL, Python and/or R.</a:t>
            </a:r>
            <a:endParaRPr sz="1100"/>
          </a:p>
          <a:p>
            <a:pPr indent="0" lvl="0" marL="0" rtl="0" algn="l">
              <a:spcBef>
                <a:spcPts val="1200"/>
              </a:spcBef>
              <a:spcAft>
                <a:spcPts val="1600"/>
              </a:spcAft>
              <a:buNone/>
            </a:pPr>
            <a:r>
              <a:t/>
            </a:r>
            <a:endParaRPr sz="1100"/>
          </a:p>
        </p:txBody>
      </p:sp>
      <p:sp>
        <p:nvSpPr>
          <p:cNvPr id="210" name="Google Shape;210;p21"/>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11" name="Google Shape;211;p21"/>
          <p:cNvSpPr txBox="1"/>
          <p:nvPr>
            <p:ph idx="1" type="body"/>
          </p:nvPr>
        </p:nvSpPr>
        <p:spPr>
          <a:xfrm>
            <a:off x="5536112" y="1903750"/>
            <a:ext cx="2832900" cy="10518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b="1" lang="en-GB">
                <a:solidFill>
                  <a:srgbClr val="000000"/>
                </a:solidFill>
                <a:latin typeface="Arial"/>
                <a:ea typeface="Arial"/>
                <a:cs typeface="Arial"/>
                <a:sym typeface="Arial"/>
              </a:rPr>
              <a:t>Understanding the Data</a:t>
            </a:r>
            <a:endParaRPr sz="1100"/>
          </a:p>
          <a:p>
            <a:pPr indent="0" lvl="0" marL="0" rtl="0" algn="l">
              <a:spcBef>
                <a:spcPts val="1200"/>
              </a:spcBef>
              <a:spcAft>
                <a:spcPts val="0"/>
              </a:spcAft>
              <a:buNone/>
            </a:pPr>
            <a:r>
              <a:rPr lang="en-GB" sz="1100"/>
              <a:t>A big part of our work is helping data scientists understand the data and build data structures that simplify their work. So it’s important to understand the data for ourselves as well.</a:t>
            </a:r>
            <a:endParaRPr sz="1100"/>
          </a:p>
          <a:p>
            <a:pPr indent="0" lvl="0" marL="0" rtl="0" algn="l">
              <a:spcBef>
                <a:spcPts val="1200"/>
              </a:spcBef>
              <a:spcAft>
                <a:spcPts val="0"/>
              </a:spcAft>
              <a:buNone/>
            </a:pPr>
            <a:r>
              <a:rPr lang="en-GB" sz="1100"/>
              <a:t>For the 2nd part of this exercise we’d like for you to give a short presentation (10-15 minutes) describing the data in a way that would be relevant for data scientists.</a:t>
            </a:r>
            <a:endParaRPr sz="1100"/>
          </a:p>
          <a:p>
            <a:pPr indent="0" lvl="0" marL="0" rtl="0" algn="l">
              <a:spcBef>
                <a:spcPts val="1200"/>
              </a:spcBef>
              <a:spcAft>
                <a:spcPts val="1600"/>
              </a:spcAft>
              <a:buNone/>
            </a:pPr>
            <a:r>
              <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5" name="Shape 215"/>
        <p:cNvGrpSpPr/>
        <p:nvPr/>
      </p:nvGrpSpPr>
      <p:grpSpPr>
        <a:xfrm>
          <a:off x="0" y="0"/>
          <a:ext cx="0" cy="0"/>
          <a:chOff x="0" y="0"/>
          <a:chExt cx="0" cy="0"/>
        </a:xfrm>
      </p:grpSpPr>
      <p:sp>
        <p:nvSpPr>
          <p:cNvPr id="216" name="Google Shape;216;p22"/>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Project objective</a:t>
            </a:r>
            <a:endParaRPr sz="1200"/>
          </a:p>
        </p:txBody>
      </p:sp>
      <p:sp>
        <p:nvSpPr>
          <p:cNvPr id="217" name="Google Shape;217;p22"/>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Lorem ipsum dolor sit amet, consectetur adipiscing elit, sed do eiusmod tempor incididunt ut labore et dolore magna aliqua ipsum dolor sit amet.</a:t>
            </a:r>
            <a:endParaRPr sz="30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3"/>
          <p:cNvSpPr txBox="1"/>
          <p:nvPr>
            <p:ph type="title"/>
          </p:nvPr>
        </p:nvSpPr>
        <p:spPr>
          <a:xfrm>
            <a:off x="729450" y="205637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Methodology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4"/>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Methodology</a:t>
            </a:r>
            <a:endParaRPr sz="800"/>
          </a:p>
        </p:txBody>
      </p:sp>
      <p:sp>
        <p:nvSpPr>
          <p:cNvPr id="228" name="Google Shape;228;p24"/>
          <p:cNvSpPr txBox="1"/>
          <p:nvPr/>
        </p:nvSpPr>
        <p:spPr>
          <a:xfrm>
            <a:off x="460540" y="3462416"/>
            <a:ext cx="8712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1</a:t>
            </a:r>
            <a:endParaRPr b="1">
              <a:latin typeface="Lato"/>
              <a:ea typeface="Lato"/>
              <a:cs typeface="Lato"/>
              <a:sym typeface="Lato"/>
            </a:endParaRPr>
          </a:p>
        </p:txBody>
      </p:sp>
      <p:sp>
        <p:nvSpPr>
          <p:cNvPr id="229" name="Google Shape;229;p24"/>
          <p:cNvSpPr txBox="1"/>
          <p:nvPr>
            <p:ph type="title"/>
          </p:nvPr>
        </p:nvSpPr>
        <p:spPr>
          <a:xfrm>
            <a:off x="803537" y="227875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Data Ingestion</a:t>
            </a:r>
            <a:endParaRPr sz="800">
              <a:solidFill>
                <a:srgbClr val="000000"/>
              </a:solidFill>
            </a:endParaRPr>
          </a:p>
        </p:txBody>
      </p:sp>
      <p:sp>
        <p:nvSpPr>
          <p:cNvPr id="230" name="Google Shape;230;p24"/>
          <p:cNvSpPr txBox="1"/>
          <p:nvPr>
            <p:ph idx="4294967295" type="body"/>
          </p:nvPr>
        </p:nvSpPr>
        <p:spPr>
          <a:xfrm>
            <a:off x="803537" y="250967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Creating a pipeline for ingesting the data into a DB so that it can be easily accessed across organization and by everyone, and independent of the software they use.</a:t>
            </a:r>
            <a:endParaRPr sz="700"/>
          </a:p>
        </p:txBody>
      </p:sp>
      <p:sp>
        <p:nvSpPr>
          <p:cNvPr id="231" name="Google Shape;231;p24"/>
          <p:cNvSpPr txBox="1"/>
          <p:nvPr/>
        </p:nvSpPr>
        <p:spPr>
          <a:xfrm>
            <a:off x="2062849" y="2957350"/>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a:t>
            </a:r>
            <a:endParaRPr b="1">
              <a:latin typeface="Lato"/>
              <a:ea typeface="Lato"/>
              <a:cs typeface="Lato"/>
              <a:sym typeface="Lato"/>
            </a:endParaRPr>
          </a:p>
        </p:txBody>
      </p:sp>
      <p:sp>
        <p:nvSpPr>
          <p:cNvPr id="232" name="Google Shape;232;p24"/>
          <p:cNvSpPr txBox="1"/>
          <p:nvPr>
            <p:ph type="title"/>
          </p:nvPr>
        </p:nvSpPr>
        <p:spPr>
          <a:xfrm>
            <a:off x="2230906" y="383760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Data Structuring and Loading</a:t>
            </a:r>
            <a:endParaRPr sz="800">
              <a:solidFill>
                <a:srgbClr val="000000"/>
              </a:solidFill>
            </a:endParaRPr>
          </a:p>
        </p:txBody>
      </p:sp>
      <p:sp>
        <p:nvSpPr>
          <p:cNvPr id="233" name="Google Shape;233;p24"/>
          <p:cNvSpPr txBox="1"/>
          <p:nvPr>
            <p:ph idx="4294967295" type="body"/>
          </p:nvPr>
        </p:nvSpPr>
        <p:spPr>
          <a:xfrm>
            <a:off x="2230906" y="406852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Maintain a data dictionary and adding up values for the table and adding meta-data.</a:t>
            </a:r>
            <a:endParaRPr sz="700"/>
          </a:p>
        </p:txBody>
      </p:sp>
      <p:sp>
        <p:nvSpPr>
          <p:cNvPr id="234" name="Google Shape;234;p24"/>
          <p:cNvSpPr txBox="1"/>
          <p:nvPr/>
        </p:nvSpPr>
        <p:spPr>
          <a:xfrm>
            <a:off x="3465538" y="3462416"/>
            <a:ext cx="6927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3</a:t>
            </a:r>
            <a:endParaRPr b="1">
              <a:latin typeface="Lato"/>
              <a:ea typeface="Lato"/>
              <a:cs typeface="Lato"/>
              <a:sym typeface="Lato"/>
            </a:endParaRPr>
          </a:p>
        </p:txBody>
      </p:sp>
      <p:sp>
        <p:nvSpPr>
          <p:cNvPr id="235" name="Google Shape;235;p24"/>
          <p:cNvSpPr txBox="1"/>
          <p:nvPr>
            <p:ph type="title"/>
          </p:nvPr>
        </p:nvSpPr>
        <p:spPr>
          <a:xfrm>
            <a:off x="3681909" y="227875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Data Pre-Processing</a:t>
            </a:r>
            <a:endParaRPr sz="800">
              <a:solidFill>
                <a:srgbClr val="000000"/>
              </a:solidFill>
            </a:endParaRPr>
          </a:p>
        </p:txBody>
      </p:sp>
      <p:sp>
        <p:nvSpPr>
          <p:cNvPr id="236" name="Google Shape;236;p24"/>
          <p:cNvSpPr txBox="1"/>
          <p:nvPr>
            <p:ph idx="4294967295" type="body"/>
          </p:nvPr>
        </p:nvSpPr>
        <p:spPr>
          <a:xfrm>
            <a:off x="3681909" y="250967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Once Ingestion is done, we will start with pre-processing the data and see what story it has to tell.</a:t>
            </a:r>
            <a:endParaRPr sz="700"/>
          </a:p>
        </p:txBody>
      </p:sp>
      <p:sp>
        <p:nvSpPr>
          <p:cNvPr id="237" name="Google Shape;237;p24"/>
          <p:cNvSpPr txBox="1"/>
          <p:nvPr/>
        </p:nvSpPr>
        <p:spPr>
          <a:xfrm>
            <a:off x="4871274" y="2957350"/>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4</a:t>
            </a:r>
            <a:endParaRPr b="1">
              <a:latin typeface="Lato"/>
              <a:ea typeface="Lato"/>
              <a:cs typeface="Lato"/>
              <a:sym typeface="Lato"/>
            </a:endParaRPr>
          </a:p>
        </p:txBody>
      </p:sp>
      <p:sp>
        <p:nvSpPr>
          <p:cNvPr id="238" name="Google Shape;238;p24"/>
          <p:cNvSpPr txBox="1"/>
          <p:nvPr>
            <p:ph type="title"/>
          </p:nvPr>
        </p:nvSpPr>
        <p:spPr>
          <a:xfrm>
            <a:off x="5136128" y="383760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Imputation</a:t>
            </a:r>
            <a:endParaRPr sz="800">
              <a:solidFill>
                <a:srgbClr val="000000"/>
              </a:solidFill>
            </a:endParaRPr>
          </a:p>
        </p:txBody>
      </p:sp>
      <p:sp>
        <p:nvSpPr>
          <p:cNvPr id="239" name="Google Shape;239;p24"/>
          <p:cNvSpPr txBox="1"/>
          <p:nvPr>
            <p:ph idx="4294967295" type="body"/>
          </p:nvPr>
        </p:nvSpPr>
        <p:spPr>
          <a:xfrm>
            <a:off x="5136128" y="406852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As in real world we will be collecting data from various sources, our data will be prone to outliers. SO we will impute those outliers with measures of central tendency or imputation techniques.</a:t>
            </a:r>
            <a:endParaRPr sz="700"/>
          </a:p>
        </p:txBody>
      </p:sp>
      <p:sp>
        <p:nvSpPr>
          <p:cNvPr id="240" name="Google Shape;240;p24"/>
          <p:cNvSpPr txBox="1"/>
          <p:nvPr/>
        </p:nvSpPr>
        <p:spPr>
          <a:xfrm>
            <a:off x="6325138" y="3462416"/>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5</a:t>
            </a:r>
            <a:endParaRPr b="1">
              <a:latin typeface="Lato"/>
              <a:ea typeface="Lato"/>
              <a:cs typeface="Lato"/>
              <a:sym typeface="Lato"/>
            </a:endParaRPr>
          </a:p>
        </p:txBody>
      </p:sp>
      <p:sp>
        <p:nvSpPr>
          <p:cNvPr id="241" name="Google Shape;241;p24"/>
          <p:cNvSpPr txBox="1"/>
          <p:nvPr>
            <p:ph type="title"/>
          </p:nvPr>
        </p:nvSpPr>
        <p:spPr>
          <a:xfrm>
            <a:off x="6585599" y="2278750"/>
            <a:ext cx="2214900" cy="231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solidFill>
                  <a:srgbClr val="000000"/>
                </a:solidFill>
              </a:rPr>
              <a:t>Feature Engineering</a:t>
            </a:r>
            <a:endParaRPr sz="800">
              <a:solidFill>
                <a:srgbClr val="000000"/>
              </a:solidFill>
            </a:endParaRPr>
          </a:p>
        </p:txBody>
      </p:sp>
      <p:sp>
        <p:nvSpPr>
          <p:cNvPr id="242" name="Google Shape;242;p24"/>
          <p:cNvSpPr txBox="1"/>
          <p:nvPr>
            <p:ph idx="4294967295" type="body"/>
          </p:nvPr>
        </p:nvSpPr>
        <p:spPr>
          <a:xfrm>
            <a:off x="6585599" y="2509675"/>
            <a:ext cx="2214900" cy="55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GB" sz="700"/>
              <a:t>Identifying the key features in the data and the trends and </a:t>
            </a:r>
            <a:r>
              <a:rPr lang="en-GB" sz="700"/>
              <a:t>patterns</a:t>
            </a:r>
            <a:r>
              <a:rPr lang="en-GB" sz="700"/>
              <a:t> it holds, so that any layman can quickly have a grasp on the dataset.</a:t>
            </a:r>
            <a:endParaRPr sz="700"/>
          </a:p>
        </p:txBody>
      </p:sp>
      <p:pic>
        <p:nvPicPr>
          <p:cNvPr descr="shutterstock_429987889_edited.jpg" id="243" name="Google Shape;243;p24"/>
          <p:cNvPicPr preferRelativeResize="0"/>
          <p:nvPr/>
        </p:nvPicPr>
        <p:blipFill rotWithShape="1">
          <a:blip r:embed="rId3">
            <a:alphaModFix/>
          </a:blip>
          <a:srcRect b="6621" l="0" r="0" t="91660"/>
          <a:stretch/>
        </p:blipFill>
        <p:spPr>
          <a:xfrm>
            <a:off x="885125" y="3339575"/>
            <a:ext cx="8265375" cy="132431"/>
          </a:xfrm>
          <a:prstGeom prst="rect">
            <a:avLst/>
          </a:prstGeom>
          <a:noFill/>
          <a:ln>
            <a:noFill/>
          </a:ln>
        </p:spPr>
      </p:pic>
      <p:grpSp>
        <p:nvGrpSpPr>
          <p:cNvPr id="244" name="Google Shape;244;p24"/>
          <p:cNvGrpSpPr/>
          <p:nvPr/>
        </p:nvGrpSpPr>
        <p:grpSpPr>
          <a:xfrm>
            <a:off x="845575" y="3060165"/>
            <a:ext cx="92400" cy="411825"/>
            <a:chOff x="845575" y="2563700"/>
            <a:chExt cx="92400" cy="411825"/>
          </a:xfrm>
        </p:grpSpPr>
        <p:cxnSp>
          <p:nvCxnSpPr>
            <p:cNvPr id="245" name="Google Shape;245;p24"/>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46" name="Google Shape;246;p24"/>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 name="Google Shape;247;p24"/>
          <p:cNvGrpSpPr/>
          <p:nvPr/>
        </p:nvGrpSpPr>
        <p:grpSpPr>
          <a:xfrm rot="10800000">
            <a:off x="2296375" y="3339567"/>
            <a:ext cx="92400" cy="411825"/>
            <a:chOff x="2070100" y="2563700"/>
            <a:chExt cx="92400" cy="411825"/>
          </a:xfrm>
        </p:grpSpPr>
        <p:cxnSp>
          <p:nvCxnSpPr>
            <p:cNvPr id="248" name="Google Shape;248;p24"/>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49" name="Google Shape;249;p24"/>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24"/>
          <p:cNvGrpSpPr/>
          <p:nvPr/>
        </p:nvGrpSpPr>
        <p:grpSpPr>
          <a:xfrm>
            <a:off x="3747175" y="3060165"/>
            <a:ext cx="92400" cy="411825"/>
            <a:chOff x="845575" y="2563700"/>
            <a:chExt cx="92400" cy="411825"/>
          </a:xfrm>
        </p:grpSpPr>
        <p:cxnSp>
          <p:nvCxnSpPr>
            <p:cNvPr id="251" name="Google Shape;251;p24"/>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52" name="Google Shape;252;p24"/>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24"/>
          <p:cNvGrpSpPr/>
          <p:nvPr/>
        </p:nvGrpSpPr>
        <p:grpSpPr>
          <a:xfrm rot="10800000">
            <a:off x="5197975" y="3339567"/>
            <a:ext cx="92400" cy="411825"/>
            <a:chOff x="2070100" y="2563700"/>
            <a:chExt cx="92400" cy="411825"/>
          </a:xfrm>
        </p:grpSpPr>
        <p:cxnSp>
          <p:nvCxnSpPr>
            <p:cNvPr id="254" name="Google Shape;254;p24"/>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55" name="Google Shape;255;p24"/>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24"/>
          <p:cNvGrpSpPr/>
          <p:nvPr/>
        </p:nvGrpSpPr>
        <p:grpSpPr>
          <a:xfrm>
            <a:off x="6648775" y="3060165"/>
            <a:ext cx="92400" cy="411825"/>
            <a:chOff x="845575" y="2563700"/>
            <a:chExt cx="92400" cy="411825"/>
          </a:xfrm>
        </p:grpSpPr>
        <p:cxnSp>
          <p:nvCxnSpPr>
            <p:cNvPr id="257" name="Google Shape;257;p24"/>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58" name="Google Shape;258;p24"/>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62" name="Shape 262"/>
        <p:cNvGrpSpPr/>
        <p:nvPr/>
      </p:nvGrpSpPr>
      <p:grpSpPr>
        <a:xfrm>
          <a:off x="0" y="0"/>
          <a:ext cx="0" cy="0"/>
          <a:chOff x="0" y="0"/>
          <a:chExt cx="0" cy="0"/>
        </a:xfrm>
      </p:grpSpPr>
      <p:sp>
        <p:nvSpPr>
          <p:cNvPr id="263" name="Google Shape;263;p25"/>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Proposed solution</a:t>
            </a:r>
            <a:endParaRPr sz="1200"/>
          </a:p>
        </p:txBody>
      </p:sp>
      <p:sp>
        <p:nvSpPr>
          <p:cNvPr id="264" name="Google Shape;264;p25"/>
          <p:cNvSpPr txBox="1"/>
          <p:nvPr>
            <p:ph idx="4294967295" type="body"/>
          </p:nvPr>
        </p:nvSpPr>
        <p:spPr>
          <a:xfrm>
            <a:off x="729450" y="16731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700">
                <a:solidFill>
                  <a:srgbClr val="FFFFFF"/>
                </a:solidFill>
              </a:rPr>
              <a:t>Create</a:t>
            </a:r>
            <a:r>
              <a:rPr lang="en-GB" sz="2700">
                <a:solidFill>
                  <a:srgbClr val="FFFFFF"/>
                </a:solidFill>
              </a:rPr>
              <a:t> and end-to-end solution for the Data Engineering team from ingesting to summarizing the Data and making sure it doesn’t sit in the silo and is available to everyone using state of the art Ingestion and Pre-Processing Techniques.</a:t>
            </a:r>
            <a:endParaRPr sz="27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6"/>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Ingestion</a:t>
            </a:r>
            <a:endParaRPr/>
          </a:p>
          <a:p>
            <a:pPr indent="0" lvl="0" marL="0" rtl="0" algn="l">
              <a:spcBef>
                <a:spcPts val="0"/>
              </a:spcBef>
              <a:spcAft>
                <a:spcPts val="0"/>
              </a:spcAft>
              <a:buNone/>
            </a:pPr>
            <a:r>
              <a:rPr b="0" lang="en-GB"/>
              <a:t>01</a:t>
            </a:r>
            <a:endParaRPr b="0"/>
          </a:p>
        </p:txBody>
      </p:sp>
      <p:sp>
        <p:nvSpPr>
          <p:cNvPr id="270" name="Google Shape;270;p26"/>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For the assignment, we will be creating a single </a:t>
            </a:r>
            <a:r>
              <a:rPr lang="en-GB" sz="1100"/>
              <a:t>generic</a:t>
            </a:r>
            <a:r>
              <a:rPr lang="en-GB" sz="1100"/>
              <a:t> framework to ingest data from CSV or excel files to any engine i.e. POSTSQL,MYSQL or MongoDB and etc. The data will be classes and object based which cann be run every hour or minute as scheduled on a server.</a:t>
            </a:r>
            <a:endParaRPr sz="1100"/>
          </a:p>
          <a:p>
            <a:pPr indent="0" lvl="0" marL="0" rtl="0" algn="l">
              <a:spcBef>
                <a:spcPts val="1600"/>
              </a:spcBef>
              <a:spcAft>
                <a:spcPts val="1600"/>
              </a:spcAft>
              <a:buNone/>
            </a:pPr>
            <a:r>
              <a:rPr lang="en-GB" sz="1100"/>
              <a:t>It is a generic form, so might require some constructors to be made for different engine, as of now i have made it for POSTSQL.</a:t>
            </a:r>
            <a:endParaRPr sz="1100"/>
          </a:p>
        </p:txBody>
      </p:sp>
      <p:pic>
        <p:nvPicPr>
          <p:cNvPr descr="shutterstock_368732306.jpg" id="271" name="Google Shape;271;p26"/>
          <p:cNvPicPr preferRelativeResize="0"/>
          <p:nvPr/>
        </p:nvPicPr>
        <p:blipFill rotWithShape="1">
          <a:blip r:embed="rId3">
            <a:alphaModFix/>
          </a:blip>
          <a:srcRect b="0" l="29621" r="29621" t="4942"/>
          <a:stretch/>
        </p:blipFill>
        <p:spPr>
          <a:xfrm>
            <a:off x="5250600" y="1184600"/>
            <a:ext cx="3893394" cy="3262597"/>
          </a:xfrm>
          <a:prstGeom prst="rect">
            <a:avLst/>
          </a:prstGeom>
          <a:noFill/>
          <a:ln>
            <a:noFill/>
          </a:ln>
        </p:spPr>
      </p:pic>
      <p:pic>
        <p:nvPicPr>
          <p:cNvPr id="272" name="Google Shape;272;p26"/>
          <p:cNvPicPr preferRelativeResize="0"/>
          <p:nvPr/>
        </p:nvPicPr>
        <p:blipFill>
          <a:blip r:embed="rId4">
            <a:alphaModFix/>
          </a:blip>
          <a:stretch>
            <a:fillRect/>
          </a:stretch>
        </p:blipFill>
        <p:spPr>
          <a:xfrm>
            <a:off x="5250600" y="1184600"/>
            <a:ext cx="3893400" cy="3262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